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77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8.png"/><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hyperlink" Target="https://scienceforwork.com/blog/team-communication/" TargetMode="Externa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6" name="Text 2"/>
          <p:cNvSpPr/>
          <p:nvPr/>
        </p:nvSpPr>
        <p:spPr>
          <a:xfrm>
            <a:off x="5656748" y="346022"/>
            <a:ext cx="7826103" cy="3598746"/>
          </a:xfrm>
          <a:prstGeom prst="rect">
            <a:avLst/>
          </a:prstGeom>
          <a:noFill/>
          <a:ln/>
        </p:spPr>
        <p:txBody>
          <a:bodyPr wrap="square" rtlCol="0" anchor="t"/>
          <a:lstStyle/>
          <a:p>
            <a:pPr marL="0" indent="0">
              <a:lnSpc>
                <a:spcPts val="7702"/>
              </a:lnSpc>
              <a:buNone/>
            </a:pPr>
            <a:r>
              <a:rPr lang="en-US" sz="5000" b="1" dirty="0">
                <a:solidFill>
                  <a:srgbClr val="282824"/>
                </a:solidFill>
                <a:latin typeface="Lato" pitchFamily="34" charset="0"/>
                <a:ea typeface="Lato" pitchFamily="34" charset="-122"/>
                <a:cs typeface="Lato" pitchFamily="34" charset="-120"/>
              </a:rPr>
              <a:t>PASSWORD PROTECTION USING SGX</a:t>
            </a:r>
            <a:endParaRPr lang="en-US" sz="5000" dirty="0"/>
          </a:p>
        </p:txBody>
      </p:sp>
      <p:sp>
        <p:nvSpPr>
          <p:cNvPr id="7" name="Text 3"/>
          <p:cNvSpPr/>
          <p:nvPr/>
        </p:nvSpPr>
        <p:spPr>
          <a:xfrm>
            <a:off x="5905154" y="3261446"/>
            <a:ext cx="8223441" cy="4142964"/>
          </a:xfrm>
          <a:prstGeom prst="rect">
            <a:avLst/>
          </a:prstGeom>
          <a:noFill/>
          <a:ln/>
        </p:spPr>
        <p:txBody>
          <a:bodyPr wrap="square" rtlCol="0" anchor="t"/>
          <a:lstStyle/>
          <a:p>
            <a:pPr marL="0" indent="0">
              <a:lnSpc>
                <a:spcPts val="2596"/>
              </a:lnSpc>
              <a:buNone/>
            </a:pPr>
            <a:r>
              <a:rPr lang="en-IN" sz="2800" b="1" i="0" u="sng" dirty="0">
                <a:solidFill>
                  <a:schemeClr val="bg1"/>
                </a:solidFill>
                <a:effectLst/>
                <a:highlight>
                  <a:srgbClr val="000000"/>
                </a:highlight>
                <a:latin typeface="Helvetica" panose="020B0604020202020204" pitchFamily="34" charset="0"/>
              </a:rPr>
              <a:t>Intel Unnati Industrial Training Program</a:t>
            </a:r>
          </a:p>
          <a:p>
            <a:pPr marL="0" indent="0">
              <a:lnSpc>
                <a:spcPts val="2596"/>
              </a:lnSpc>
              <a:buNone/>
            </a:pPr>
            <a:endParaRPr lang="en-IN" sz="2800" b="1" u="sng" dirty="0">
              <a:solidFill>
                <a:schemeClr val="bg1"/>
              </a:solidFill>
              <a:highlight>
                <a:srgbClr val="000000"/>
              </a:highlight>
              <a:latin typeface="Helvetica" panose="020B0604020202020204" pitchFamily="34" charset="0"/>
            </a:endParaRPr>
          </a:p>
          <a:p>
            <a:pPr marL="0" indent="0">
              <a:lnSpc>
                <a:spcPts val="2596"/>
              </a:lnSpc>
              <a:buNone/>
            </a:pPr>
            <a:r>
              <a:rPr lang="en-IN" sz="2800" b="1" i="0" u="sng" dirty="0">
                <a:solidFill>
                  <a:schemeClr val="bg1"/>
                </a:solidFill>
                <a:effectLst/>
                <a:highlight>
                  <a:srgbClr val="000000"/>
                </a:highlight>
                <a:latin typeface="Helvetica" panose="020B0604020202020204" pitchFamily="34" charset="0"/>
              </a:rPr>
              <a:t> 2024</a:t>
            </a:r>
            <a:endParaRPr lang="en-US" sz="2800" b="1" u="sng" dirty="0">
              <a:solidFill>
                <a:schemeClr val="bg1"/>
              </a:solidFill>
              <a:highlight>
                <a:srgbClr val="000000"/>
              </a:highlight>
            </a:endParaRPr>
          </a:p>
          <a:p>
            <a:pPr marL="0" indent="0">
              <a:lnSpc>
                <a:spcPts val="2596"/>
              </a:lnSpc>
              <a:buNone/>
            </a:pPr>
            <a:endParaRPr lang="en-US" sz="2800" b="1" u="sng" dirty="0">
              <a:solidFill>
                <a:schemeClr val="bg2"/>
              </a:solidFill>
              <a:highlight>
                <a:srgbClr val="000000"/>
              </a:highlight>
            </a:endParaRPr>
          </a:p>
          <a:p>
            <a:pPr marL="0" indent="0">
              <a:lnSpc>
                <a:spcPts val="2596"/>
              </a:lnSpc>
              <a:buNone/>
            </a:pPr>
            <a:r>
              <a:rPr lang="en-US" sz="2800" b="1" u="sng" dirty="0">
                <a:solidFill>
                  <a:schemeClr val="bg2"/>
                </a:solidFill>
                <a:highlight>
                  <a:srgbClr val="000000"/>
                </a:highlight>
              </a:rPr>
              <a:t>TEAM</a:t>
            </a:r>
            <a:r>
              <a:rPr lang="en-US" sz="2800" b="1" u="sng" dirty="0">
                <a:solidFill>
                  <a:schemeClr val="bg2"/>
                </a:solidFill>
              </a:rPr>
              <a:t> </a:t>
            </a:r>
            <a:r>
              <a:rPr lang="en-US" sz="2800" dirty="0">
                <a:solidFill>
                  <a:schemeClr val="bg2"/>
                </a:solidFill>
              </a:rPr>
              <a:t>:  </a:t>
            </a:r>
            <a:r>
              <a:rPr lang="en-US" sz="2800" b="1" dirty="0">
                <a:solidFill>
                  <a:schemeClr val="bg2"/>
                </a:solidFill>
                <a:highlight>
                  <a:srgbClr val="000000"/>
                </a:highlight>
              </a:rPr>
              <a:t>TECH BIRDS</a:t>
            </a:r>
          </a:p>
          <a:p>
            <a:pPr marL="0" indent="0">
              <a:lnSpc>
                <a:spcPts val="2596"/>
              </a:lnSpc>
              <a:buNone/>
            </a:pPr>
            <a:endParaRPr lang="en-US" sz="2800" dirty="0">
              <a:solidFill>
                <a:schemeClr val="bg2"/>
              </a:solidFill>
            </a:endParaRPr>
          </a:p>
          <a:p>
            <a:pPr marL="0" indent="0">
              <a:lnSpc>
                <a:spcPts val="2596"/>
              </a:lnSpc>
              <a:buNone/>
            </a:pPr>
            <a:r>
              <a:rPr lang="en-US" sz="2800" u="sng" dirty="0">
                <a:solidFill>
                  <a:schemeClr val="bg2"/>
                </a:solidFill>
                <a:highlight>
                  <a:srgbClr val="000000"/>
                </a:highlight>
              </a:rPr>
              <a:t>TEAM LEADER</a:t>
            </a:r>
            <a:r>
              <a:rPr lang="en-US" sz="2800" dirty="0">
                <a:solidFill>
                  <a:schemeClr val="bg2"/>
                </a:solidFill>
              </a:rPr>
              <a:t>: </a:t>
            </a:r>
            <a:r>
              <a:rPr lang="en-US" sz="2800" dirty="0">
                <a:solidFill>
                  <a:schemeClr val="bg2"/>
                </a:solidFill>
                <a:highlight>
                  <a:srgbClr val="000000"/>
                </a:highlight>
              </a:rPr>
              <a:t>SRIDATRI SEN</a:t>
            </a:r>
          </a:p>
          <a:p>
            <a:pPr marL="0" indent="0">
              <a:lnSpc>
                <a:spcPts val="2596"/>
              </a:lnSpc>
              <a:buNone/>
            </a:pPr>
            <a:endParaRPr lang="en-US" sz="2800" dirty="0">
              <a:solidFill>
                <a:schemeClr val="bg2"/>
              </a:solidFill>
            </a:endParaRPr>
          </a:p>
          <a:p>
            <a:pPr marL="0" indent="0">
              <a:lnSpc>
                <a:spcPts val="2596"/>
              </a:lnSpc>
              <a:buNone/>
            </a:pPr>
            <a:r>
              <a:rPr lang="en-US" sz="2800" u="sng" dirty="0">
                <a:solidFill>
                  <a:schemeClr val="bg2"/>
                </a:solidFill>
                <a:highlight>
                  <a:srgbClr val="000000"/>
                </a:highlight>
              </a:rPr>
              <a:t>TEAM MEMBER 2 </a:t>
            </a:r>
            <a:r>
              <a:rPr lang="en-US" sz="2800" dirty="0">
                <a:solidFill>
                  <a:schemeClr val="bg2"/>
                </a:solidFill>
              </a:rPr>
              <a:t>: </a:t>
            </a:r>
            <a:r>
              <a:rPr lang="en-US" sz="2800" dirty="0">
                <a:solidFill>
                  <a:schemeClr val="bg2"/>
                </a:solidFill>
                <a:highlight>
                  <a:srgbClr val="000000"/>
                </a:highlight>
              </a:rPr>
              <a:t>ROMIT KUMAR PAL</a:t>
            </a:r>
          </a:p>
          <a:p>
            <a:pPr marL="0" indent="0">
              <a:lnSpc>
                <a:spcPts val="2596"/>
              </a:lnSpc>
              <a:buNone/>
            </a:pPr>
            <a:endParaRPr lang="en-US" sz="2800" dirty="0">
              <a:solidFill>
                <a:schemeClr val="bg2"/>
              </a:solidFill>
            </a:endParaRPr>
          </a:p>
          <a:p>
            <a:pPr marL="0" indent="0">
              <a:lnSpc>
                <a:spcPts val="2596"/>
              </a:lnSpc>
              <a:buNone/>
            </a:pPr>
            <a:r>
              <a:rPr lang="en-US" sz="2800" u="sng" dirty="0">
                <a:solidFill>
                  <a:schemeClr val="bg2"/>
                </a:solidFill>
                <a:highlight>
                  <a:srgbClr val="000000"/>
                </a:highlight>
              </a:rPr>
              <a:t>TEAM MEMBER 3 </a:t>
            </a:r>
            <a:r>
              <a:rPr lang="en-US" sz="2800" dirty="0">
                <a:solidFill>
                  <a:schemeClr val="bg2"/>
                </a:solidFill>
              </a:rPr>
              <a:t>: </a:t>
            </a:r>
            <a:r>
              <a:rPr lang="en-US" sz="2800" dirty="0">
                <a:solidFill>
                  <a:schemeClr val="bg2"/>
                </a:solidFill>
                <a:highlight>
                  <a:srgbClr val="000000"/>
                </a:highlight>
              </a:rPr>
              <a:t>SHIVAM SINGH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95751"/>
            <a:ext cx="4919305" cy="7637978"/>
          </a:xfrm>
          <a:prstGeom prst="rect">
            <a:avLst/>
          </a:prstGeom>
        </p:spPr>
      </p:pic>
      <p:sp>
        <p:nvSpPr>
          <p:cNvPr id="6" name="Text 2"/>
          <p:cNvSpPr/>
          <p:nvPr/>
        </p:nvSpPr>
        <p:spPr>
          <a:xfrm>
            <a:off x="6280190" y="2029539"/>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Problem Statement</a:t>
            </a:r>
            <a:endParaRPr lang="en-US" sz="4465" dirty="0"/>
          </a:p>
        </p:txBody>
      </p:sp>
      <p:sp>
        <p:nvSpPr>
          <p:cNvPr id="7" name="Shape 3"/>
          <p:cNvSpPr/>
          <p:nvPr/>
        </p:nvSpPr>
        <p:spPr>
          <a:xfrm>
            <a:off x="6280190" y="3078480"/>
            <a:ext cx="3664863" cy="3121462"/>
          </a:xfrm>
          <a:prstGeom prst="roundRect">
            <a:avLst>
              <a:gd name="adj" fmla="val 1308"/>
            </a:avLst>
          </a:prstGeom>
          <a:solidFill>
            <a:srgbClr val="E5DFD2"/>
          </a:solidFill>
          <a:ln/>
        </p:spPr>
      </p:sp>
      <p:sp>
        <p:nvSpPr>
          <p:cNvPr id="8" name="Text 4"/>
          <p:cNvSpPr/>
          <p:nvPr/>
        </p:nvSpPr>
        <p:spPr>
          <a:xfrm>
            <a:off x="6507004" y="3305294"/>
            <a:ext cx="3160990" cy="354330"/>
          </a:xfrm>
          <a:prstGeom prst="rect">
            <a:avLst/>
          </a:prstGeom>
          <a:noFill/>
          <a:ln/>
        </p:spPr>
        <p:txBody>
          <a:bodyPr wrap="none" rtlCol="0" anchor="t"/>
          <a:lstStyle/>
          <a:p>
            <a:pPr marL="0" indent="0">
              <a:lnSpc>
                <a:spcPts val="2791"/>
              </a:lnSpc>
              <a:buNone/>
            </a:pPr>
            <a:r>
              <a:rPr lang="en-US" sz="2233" b="1" dirty="0">
                <a:solidFill>
                  <a:srgbClr val="4A4A45"/>
                </a:solidFill>
                <a:latin typeface="Lato" pitchFamily="34" charset="0"/>
                <a:ea typeface="Lato" pitchFamily="34" charset="-122"/>
                <a:cs typeface="Lato" pitchFamily="34" charset="-120"/>
              </a:rPr>
              <a:t>TDX Full Disk Encryption</a:t>
            </a:r>
            <a:endParaRPr lang="en-US" sz="2233" dirty="0"/>
          </a:p>
        </p:txBody>
      </p:sp>
      <p:sp>
        <p:nvSpPr>
          <p:cNvPr id="9" name="Text 5"/>
          <p:cNvSpPr/>
          <p:nvPr/>
        </p:nvSpPr>
        <p:spPr>
          <a:xfrm>
            <a:off x="6507004" y="3795713"/>
            <a:ext cx="3211235" cy="1814513"/>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Protecting sensitive data on disk partitions from unauthorized access, preventing data breaches and loss of crucial information.</a:t>
            </a:r>
            <a:endParaRPr lang="en-US" sz="1786" dirty="0"/>
          </a:p>
        </p:txBody>
      </p:sp>
      <p:sp>
        <p:nvSpPr>
          <p:cNvPr id="10" name="Shape 6"/>
          <p:cNvSpPr/>
          <p:nvPr/>
        </p:nvSpPr>
        <p:spPr>
          <a:xfrm>
            <a:off x="10171867" y="3078480"/>
            <a:ext cx="3664863" cy="3121462"/>
          </a:xfrm>
          <a:prstGeom prst="roundRect">
            <a:avLst>
              <a:gd name="adj" fmla="val 1308"/>
            </a:avLst>
          </a:prstGeom>
          <a:solidFill>
            <a:srgbClr val="E5DFD2"/>
          </a:solidFill>
          <a:ln/>
        </p:spPr>
      </p:sp>
      <p:sp>
        <p:nvSpPr>
          <p:cNvPr id="11" name="Text 7"/>
          <p:cNvSpPr/>
          <p:nvPr/>
        </p:nvSpPr>
        <p:spPr>
          <a:xfrm>
            <a:off x="10398681" y="3305294"/>
            <a:ext cx="2919293" cy="354330"/>
          </a:xfrm>
          <a:prstGeom prst="rect">
            <a:avLst/>
          </a:prstGeom>
          <a:noFill/>
          <a:ln/>
        </p:spPr>
        <p:txBody>
          <a:bodyPr wrap="none" rtlCol="0" anchor="t"/>
          <a:lstStyle/>
          <a:p>
            <a:pPr marL="0" indent="0">
              <a:lnSpc>
                <a:spcPts val="2791"/>
              </a:lnSpc>
              <a:buNone/>
            </a:pPr>
            <a:r>
              <a:rPr lang="en-US" sz="2233" b="1" dirty="0">
                <a:solidFill>
                  <a:srgbClr val="4A4A45"/>
                </a:solidFill>
                <a:latin typeface="Lato" pitchFamily="34" charset="0"/>
                <a:ea typeface="Lato" pitchFamily="34" charset="-122"/>
                <a:cs typeface="Lato" pitchFamily="34" charset="-120"/>
              </a:rPr>
              <a:t>SGX Password Hashing</a:t>
            </a:r>
            <a:endParaRPr lang="en-US" sz="2233" dirty="0"/>
          </a:p>
        </p:txBody>
      </p:sp>
      <p:sp>
        <p:nvSpPr>
          <p:cNvPr id="12" name="Text 8"/>
          <p:cNvSpPr/>
          <p:nvPr/>
        </p:nvSpPr>
        <p:spPr>
          <a:xfrm>
            <a:off x="10398681" y="3795713"/>
            <a:ext cx="3211235" cy="2177415"/>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Ensuring the security of password hashing against database compromises, mitigating the risks of unauthorized access and identity theft.</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793790" y="2536150"/>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Unique Idea</a:t>
            </a:r>
            <a:endParaRPr lang="en-US" sz="4465" dirty="0"/>
          </a:p>
        </p:txBody>
      </p:sp>
      <p:sp>
        <p:nvSpPr>
          <p:cNvPr id="5" name="Text 3"/>
          <p:cNvSpPr/>
          <p:nvPr/>
        </p:nvSpPr>
        <p:spPr>
          <a:xfrm>
            <a:off x="793790" y="3811905"/>
            <a:ext cx="3160990" cy="354330"/>
          </a:xfrm>
          <a:prstGeom prst="rect">
            <a:avLst/>
          </a:prstGeom>
          <a:noFill/>
          <a:ln/>
        </p:spPr>
        <p:txBody>
          <a:bodyPr wrap="none" rtlCol="0" anchor="t"/>
          <a:lstStyle/>
          <a:p>
            <a:pPr marL="0" indent="0">
              <a:lnSpc>
                <a:spcPts val="2791"/>
              </a:lnSpc>
              <a:buNone/>
            </a:pPr>
            <a:r>
              <a:rPr lang="en-US" sz="2233" b="1" dirty="0">
                <a:solidFill>
                  <a:srgbClr val="282824"/>
                </a:solidFill>
                <a:latin typeface="Lato" pitchFamily="34" charset="0"/>
                <a:ea typeface="Lato" pitchFamily="34" charset="-122"/>
                <a:cs typeface="Lato" pitchFamily="34" charset="-120"/>
              </a:rPr>
              <a:t>TDX Full Disk Encryption</a:t>
            </a:r>
            <a:endParaRPr lang="en-US" sz="2233" dirty="0"/>
          </a:p>
        </p:txBody>
      </p:sp>
      <p:sp>
        <p:nvSpPr>
          <p:cNvPr id="6" name="Text 4"/>
          <p:cNvSpPr/>
          <p:nvPr/>
        </p:nvSpPr>
        <p:spPr>
          <a:xfrm>
            <a:off x="793790" y="4393049"/>
            <a:ext cx="6244709" cy="1096328"/>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Implement full disk encryption using Intel</a:t>
            </a:r>
            <a:r>
              <a:rPr lang="en-US" sz="1786" dirty="0">
                <a:solidFill>
                  <a:srgbClr val="000000"/>
                </a:solidFill>
                <a:latin typeface="Lato" pitchFamily="34" charset="0"/>
                <a:ea typeface="Lato" pitchFamily="34" charset="-122"/>
                <a:cs typeface="Lato" pitchFamily="34" charset="-120"/>
              </a:rPr>
              <a:t>®</a:t>
            </a:r>
            <a:r>
              <a:rPr lang="en-US" sz="1786" dirty="0">
                <a:solidFill>
                  <a:srgbClr val="4A4A45"/>
                </a:solidFill>
                <a:latin typeface="Lato" pitchFamily="34" charset="0"/>
                <a:ea typeface="Lato" pitchFamily="34" charset="-122"/>
                <a:cs typeface="Lato" pitchFamily="34" charset="-120"/>
              </a:rPr>
              <a:t> Trust Domain Extensions (TDX), ensuring automatic encryption to prevent unauthorized data access.</a:t>
            </a:r>
            <a:endParaRPr lang="en-US" sz="1786" dirty="0"/>
          </a:p>
        </p:txBody>
      </p:sp>
      <p:sp>
        <p:nvSpPr>
          <p:cNvPr id="7" name="Text 5"/>
          <p:cNvSpPr/>
          <p:nvPr/>
        </p:nvSpPr>
        <p:spPr>
          <a:xfrm>
            <a:off x="7599521" y="3811905"/>
            <a:ext cx="2919293" cy="354330"/>
          </a:xfrm>
          <a:prstGeom prst="rect">
            <a:avLst/>
          </a:prstGeom>
          <a:noFill/>
          <a:ln/>
        </p:spPr>
        <p:txBody>
          <a:bodyPr wrap="none" rtlCol="0" anchor="t"/>
          <a:lstStyle/>
          <a:p>
            <a:pPr marL="0" indent="0">
              <a:lnSpc>
                <a:spcPts val="2791"/>
              </a:lnSpc>
              <a:buNone/>
            </a:pPr>
            <a:r>
              <a:rPr lang="en-US" sz="2233" b="1" dirty="0">
                <a:solidFill>
                  <a:srgbClr val="282824"/>
                </a:solidFill>
                <a:latin typeface="Lato" pitchFamily="34" charset="0"/>
                <a:ea typeface="Lato" pitchFamily="34" charset="-122"/>
                <a:cs typeface="Lato" pitchFamily="34" charset="-120"/>
              </a:rPr>
              <a:t>SGX Password Hashing</a:t>
            </a:r>
            <a:endParaRPr lang="en-US" sz="2233" dirty="0"/>
          </a:p>
        </p:txBody>
      </p:sp>
      <p:sp>
        <p:nvSpPr>
          <p:cNvPr id="8" name="Text 6"/>
          <p:cNvSpPr/>
          <p:nvPr/>
        </p:nvSpPr>
        <p:spPr>
          <a:xfrm>
            <a:off x="7599521" y="4393049"/>
            <a:ext cx="6244709" cy="1088708"/>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Implement PBKDF2 password hashing within an Intel SGX enclave, providing secure password hashing that is resilient against GPU attacks and database compromises.</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532340"/>
            <a:ext cx="4919305" cy="3164800"/>
          </a:xfrm>
          <a:prstGeom prst="rect">
            <a:avLst/>
          </a:prstGeom>
        </p:spPr>
      </p:pic>
      <p:sp>
        <p:nvSpPr>
          <p:cNvPr id="6" name="Text 2"/>
          <p:cNvSpPr/>
          <p:nvPr/>
        </p:nvSpPr>
        <p:spPr>
          <a:xfrm>
            <a:off x="6280190" y="2128838"/>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Features Offered</a:t>
            </a:r>
            <a:endParaRPr lang="en-US" sz="4465" dirty="0"/>
          </a:p>
        </p:txBody>
      </p:sp>
      <p:sp>
        <p:nvSpPr>
          <p:cNvPr id="7" name="Shape 3"/>
          <p:cNvSpPr/>
          <p:nvPr/>
        </p:nvSpPr>
        <p:spPr>
          <a:xfrm>
            <a:off x="6280190" y="3432929"/>
            <a:ext cx="510302" cy="510302"/>
          </a:xfrm>
          <a:prstGeom prst="roundRect">
            <a:avLst>
              <a:gd name="adj" fmla="val 8001"/>
            </a:avLst>
          </a:prstGeom>
          <a:solidFill>
            <a:srgbClr val="E5DFD2"/>
          </a:solidFill>
          <a:ln/>
        </p:spPr>
      </p:sp>
      <p:sp>
        <p:nvSpPr>
          <p:cNvPr id="8" name="Text 4"/>
          <p:cNvSpPr/>
          <p:nvPr/>
        </p:nvSpPr>
        <p:spPr>
          <a:xfrm>
            <a:off x="6436638" y="3517940"/>
            <a:ext cx="197406" cy="340281"/>
          </a:xfrm>
          <a:prstGeom prst="rect">
            <a:avLst/>
          </a:prstGeom>
          <a:noFill/>
          <a:ln/>
        </p:spPr>
        <p:txBody>
          <a:bodyPr wrap="none" rtlCol="0" anchor="t"/>
          <a:lstStyle/>
          <a:p>
            <a:pPr marL="0" indent="0" algn="ctr">
              <a:lnSpc>
                <a:spcPts val="2679"/>
              </a:lnSpc>
              <a:buNone/>
            </a:pPr>
            <a:r>
              <a:rPr lang="en-US" sz="2679" b="1" dirty="0">
                <a:solidFill>
                  <a:srgbClr val="4A4A45"/>
                </a:solidFill>
                <a:latin typeface="Lato" pitchFamily="34" charset="0"/>
                <a:ea typeface="Lato" pitchFamily="34" charset="-122"/>
                <a:cs typeface="Lato" pitchFamily="34" charset="-120"/>
              </a:rPr>
              <a:t>1</a:t>
            </a:r>
            <a:endParaRPr lang="en-US" sz="2679" dirty="0"/>
          </a:p>
        </p:txBody>
      </p:sp>
      <p:sp>
        <p:nvSpPr>
          <p:cNvPr id="9" name="Text 5"/>
          <p:cNvSpPr/>
          <p:nvPr/>
        </p:nvSpPr>
        <p:spPr>
          <a:xfrm>
            <a:off x="7017306" y="3432929"/>
            <a:ext cx="2927747" cy="708660"/>
          </a:xfrm>
          <a:prstGeom prst="rect">
            <a:avLst/>
          </a:prstGeom>
          <a:noFill/>
          <a:ln/>
        </p:spPr>
        <p:txBody>
          <a:bodyPr wrap="square" rtlCol="0" anchor="t"/>
          <a:lstStyle/>
          <a:p>
            <a:pPr marL="0" indent="0">
              <a:lnSpc>
                <a:spcPts val="2791"/>
              </a:lnSpc>
              <a:buNone/>
            </a:pPr>
            <a:r>
              <a:rPr lang="en-US" sz="2233" b="1" dirty="0">
                <a:solidFill>
                  <a:srgbClr val="4A4A45"/>
                </a:solidFill>
                <a:latin typeface="Lato" pitchFamily="34" charset="0"/>
                <a:ea typeface="Lato" pitchFamily="34" charset="-122"/>
                <a:cs typeface="Lato" pitchFamily="34" charset="-120"/>
              </a:rPr>
              <a:t>TDX Full Disk Encryption</a:t>
            </a:r>
            <a:endParaRPr lang="en-US" sz="2233" dirty="0"/>
          </a:p>
        </p:txBody>
      </p:sp>
      <p:sp>
        <p:nvSpPr>
          <p:cNvPr id="10" name="Text 6"/>
          <p:cNvSpPr/>
          <p:nvPr/>
        </p:nvSpPr>
        <p:spPr>
          <a:xfrm>
            <a:off x="7017306" y="4277678"/>
            <a:ext cx="2927747" cy="1814513"/>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Automatic full disk encryption, key management through Key Broker Service (KBS), and secure decryption using fde-agent.</a:t>
            </a:r>
            <a:endParaRPr lang="en-US" sz="1786" dirty="0"/>
          </a:p>
        </p:txBody>
      </p:sp>
      <p:sp>
        <p:nvSpPr>
          <p:cNvPr id="11" name="Shape 7"/>
          <p:cNvSpPr/>
          <p:nvPr/>
        </p:nvSpPr>
        <p:spPr>
          <a:xfrm>
            <a:off x="10171867" y="3432929"/>
            <a:ext cx="510302" cy="510302"/>
          </a:xfrm>
          <a:prstGeom prst="roundRect">
            <a:avLst>
              <a:gd name="adj" fmla="val 8001"/>
            </a:avLst>
          </a:prstGeom>
          <a:solidFill>
            <a:srgbClr val="E5DFD2"/>
          </a:solidFill>
          <a:ln/>
        </p:spPr>
      </p:sp>
      <p:sp>
        <p:nvSpPr>
          <p:cNvPr id="12" name="Text 8"/>
          <p:cNvSpPr/>
          <p:nvPr/>
        </p:nvSpPr>
        <p:spPr>
          <a:xfrm>
            <a:off x="10328315" y="3517940"/>
            <a:ext cx="197406" cy="340281"/>
          </a:xfrm>
          <a:prstGeom prst="rect">
            <a:avLst/>
          </a:prstGeom>
          <a:noFill/>
          <a:ln/>
        </p:spPr>
        <p:txBody>
          <a:bodyPr wrap="none" rtlCol="0" anchor="t"/>
          <a:lstStyle/>
          <a:p>
            <a:pPr marL="0" indent="0" algn="ctr">
              <a:lnSpc>
                <a:spcPts val="2679"/>
              </a:lnSpc>
              <a:buNone/>
            </a:pPr>
            <a:r>
              <a:rPr lang="en-US" sz="2679" b="1" dirty="0">
                <a:solidFill>
                  <a:srgbClr val="4A4A45"/>
                </a:solidFill>
                <a:latin typeface="Lato" pitchFamily="34" charset="0"/>
                <a:ea typeface="Lato" pitchFamily="34" charset="-122"/>
                <a:cs typeface="Lato" pitchFamily="34" charset="-120"/>
              </a:rPr>
              <a:t>2</a:t>
            </a:r>
            <a:endParaRPr lang="en-US" sz="2679" dirty="0"/>
          </a:p>
        </p:txBody>
      </p:sp>
      <p:sp>
        <p:nvSpPr>
          <p:cNvPr id="13" name="Text 9"/>
          <p:cNvSpPr/>
          <p:nvPr/>
        </p:nvSpPr>
        <p:spPr>
          <a:xfrm>
            <a:off x="10908983" y="3432929"/>
            <a:ext cx="2919293" cy="354330"/>
          </a:xfrm>
          <a:prstGeom prst="rect">
            <a:avLst/>
          </a:prstGeom>
          <a:noFill/>
          <a:ln/>
        </p:spPr>
        <p:txBody>
          <a:bodyPr wrap="none" rtlCol="0" anchor="t"/>
          <a:lstStyle/>
          <a:p>
            <a:pPr marL="0" indent="0">
              <a:lnSpc>
                <a:spcPts val="2791"/>
              </a:lnSpc>
              <a:buNone/>
            </a:pPr>
            <a:r>
              <a:rPr lang="en-US" sz="2233" b="1" dirty="0">
                <a:solidFill>
                  <a:srgbClr val="4A4A45"/>
                </a:solidFill>
                <a:latin typeface="Lato" pitchFamily="34" charset="0"/>
                <a:ea typeface="Lato" pitchFamily="34" charset="-122"/>
                <a:cs typeface="Lato" pitchFamily="34" charset="-120"/>
              </a:rPr>
              <a:t>SGX Password Hashing</a:t>
            </a:r>
            <a:endParaRPr lang="en-US" sz="2233" dirty="0"/>
          </a:p>
        </p:txBody>
      </p:sp>
      <p:sp>
        <p:nvSpPr>
          <p:cNvPr id="14" name="Text 10"/>
          <p:cNvSpPr/>
          <p:nvPr/>
        </p:nvSpPr>
        <p:spPr>
          <a:xfrm>
            <a:off x="10908983" y="3923348"/>
            <a:ext cx="2927747" cy="2177415"/>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Secure PBKDF2 hashing within SGX enclaves, data sealing with device-specific keys, and region-based access control for password hashes.</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1484948"/>
            <a:ext cx="4919305" cy="5259586"/>
          </a:xfrm>
          <a:prstGeom prst="rect">
            <a:avLst/>
          </a:prstGeom>
        </p:spPr>
      </p:pic>
      <p:sp>
        <p:nvSpPr>
          <p:cNvPr id="6" name="Text 2"/>
          <p:cNvSpPr/>
          <p:nvPr/>
        </p:nvSpPr>
        <p:spPr>
          <a:xfrm>
            <a:off x="6280190" y="1988463"/>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Process Flow</a:t>
            </a:r>
            <a:endParaRPr lang="en-US" sz="4465" dirty="0"/>
          </a:p>
        </p:txBody>
      </p:sp>
      <p:sp>
        <p:nvSpPr>
          <p:cNvPr id="7" name="Shape 3"/>
          <p:cNvSpPr/>
          <p:nvPr/>
        </p:nvSpPr>
        <p:spPr>
          <a:xfrm>
            <a:off x="6606183" y="3037403"/>
            <a:ext cx="28337" cy="3203615"/>
          </a:xfrm>
          <a:prstGeom prst="roundRect">
            <a:avLst>
              <a:gd name="adj" fmla="val 144084"/>
            </a:avLst>
          </a:prstGeom>
          <a:solidFill>
            <a:srgbClr val="CBC5B8"/>
          </a:solidFill>
          <a:ln/>
        </p:spPr>
      </p:sp>
      <p:sp>
        <p:nvSpPr>
          <p:cNvPr id="8" name="Shape 4"/>
          <p:cNvSpPr/>
          <p:nvPr/>
        </p:nvSpPr>
        <p:spPr>
          <a:xfrm>
            <a:off x="6875502" y="3533537"/>
            <a:ext cx="793790" cy="28337"/>
          </a:xfrm>
          <a:prstGeom prst="roundRect">
            <a:avLst>
              <a:gd name="adj" fmla="val 144084"/>
            </a:avLst>
          </a:prstGeom>
          <a:solidFill>
            <a:srgbClr val="CBC5B8"/>
          </a:solidFill>
          <a:ln/>
        </p:spPr>
      </p:sp>
      <p:sp>
        <p:nvSpPr>
          <p:cNvPr id="9" name="Shape 5"/>
          <p:cNvSpPr/>
          <p:nvPr/>
        </p:nvSpPr>
        <p:spPr>
          <a:xfrm>
            <a:off x="6365200" y="3292554"/>
            <a:ext cx="510302" cy="510302"/>
          </a:xfrm>
          <a:prstGeom prst="roundRect">
            <a:avLst>
              <a:gd name="adj" fmla="val 8001"/>
            </a:avLst>
          </a:prstGeom>
          <a:solidFill>
            <a:srgbClr val="E5DFD2"/>
          </a:solidFill>
          <a:ln/>
        </p:spPr>
      </p:sp>
      <p:sp>
        <p:nvSpPr>
          <p:cNvPr id="10" name="Text 6"/>
          <p:cNvSpPr/>
          <p:nvPr/>
        </p:nvSpPr>
        <p:spPr>
          <a:xfrm>
            <a:off x="6521648" y="3377565"/>
            <a:ext cx="197406" cy="340281"/>
          </a:xfrm>
          <a:prstGeom prst="rect">
            <a:avLst/>
          </a:prstGeom>
          <a:noFill/>
          <a:ln/>
        </p:spPr>
        <p:txBody>
          <a:bodyPr wrap="none" rtlCol="0" anchor="t"/>
          <a:lstStyle/>
          <a:p>
            <a:pPr marL="0" indent="0" algn="ctr">
              <a:lnSpc>
                <a:spcPts val="2679"/>
              </a:lnSpc>
              <a:buNone/>
            </a:pPr>
            <a:r>
              <a:rPr lang="en-US" sz="2679" b="1" dirty="0">
                <a:solidFill>
                  <a:srgbClr val="4A4A45"/>
                </a:solidFill>
                <a:latin typeface="Lato" pitchFamily="34" charset="0"/>
                <a:ea typeface="Lato" pitchFamily="34" charset="-122"/>
                <a:cs typeface="Lato" pitchFamily="34" charset="-120"/>
              </a:rPr>
              <a:t>1</a:t>
            </a:r>
            <a:endParaRPr lang="en-US" sz="2679" dirty="0"/>
          </a:p>
        </p:txBody>
      </p:sp>
      <p:sp>
        <p:nvSpPr>
          <p:cNvPr id="11" name="Text 7"/>
          <p:cNvSpPr/>
          <p:nvPr/>
        </p:nvSpPr>
        <p:spPr>
          <a:xfrm>
            <a:off x="7867888" y="3264218"/>
            <a:ext cx="3160990"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TDX Full Disk Encryption</a:t>
            </a:r>
            <a:endParaRPr lang="en-US" sz="2233" dirty="0"/>
          </a:p>
        </p:txBody>
      </p:sp>
      <p:sp>
        <p:nvSpPr>
          <p:cNvPr id="12" name="Text 8"/>
          <p:cNvSpPr/>
          <p:nvPr/>
        </p:nvSpPr>
        <p:spPr>
          <a:xfrm>
            <a:off x="7867888" y="3754636"/>
            <a:ext cx="5968722"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Register Key, Build fde-agent, Create FDE Image, Enroll Variables, Launch TDVM.</a:t>
            </a:r>
            <a:endParaRPr lang="en-US" sz="1786" dirty="0"/>
          </a:p>
        </p:txBody>
      </p:sp>
      <p:sp>
        <p:nvSpPr>
          <p:cNvPr id="13" name="Shape 9"/>
          <p:cNvSpPr/>
          <p:nvPr/>
        </p:nvSpPr>
        <p:spPr>
          <a:xfrm>
            <a:off x="6875502" y="5430203"/>
            <a:ext cx="793790" cy="28337"/>
          </a:xfrm>
          <a:prstGeom prst="roundRect">
            <a:avLst>
              <a:gd name="adj" fmla="val 144084"/>
            </a:avLst>
          </a:prstGeom>
          <a:solidFill>
            <a:srgbClr val="CBC5B8"/>
          </a:solidFill>
          <a:ln/>
        </p:spPr>
      </p:sp>
      <p:sp>
        <p:nvSpPr>
          <p:cNvPr id="14" name="Shape 10"/>
          <p:cNvSpPr/>
          <p:nvPr/>
        </p:nvSpPr>
        <p:spPr>
          <a:xfrm>
            <a:off x="6365200" y="5189220"/>
            <a:ext cx="510302" cy="510302"/>
          </a:xfrm>
          <a:prstGeom prst="roundRect">
            <a:avLst>
              <a:gd name="adj" fmla="val 8001"/>
            </a:avLst>
          </a:prstGeom>
          <a:solidFill>
            <a:srgbClr val="E5DFD2"/>
          </a:solidFill>
          <a:ln/>
        </p:spPr>
      </p:sp>
      <p:sp>
        <p:nvSpPr>
          <p:cNvPr id="15" name="Text 11"/>
          <p:cNvSpPr/>
          <p:nvPr/>
        </p:nvSpPr>
        <p:spPr>
          <a:xfrm>
            <a:off x="6521648" y="5274231"/>
            <a:ext cx="197406" cy="340281"/>
          </a:xfrm>
          <a:prstGeom prst="rect">
            <a:avLst/>
          </a:prstGeom>
          <a:noFill/>
          <a:ln/>
        </p:spPr>
        <p:txBody>
          <a:bodyPr wrap="none" rtlCol="0" anchor="t"/>
          <a:lstStyle/>
          <a:p>
            <a:pPr marL="0" indent="0" algn="ctr">
              <a:lnSpc>
                <a:spcPts val="2679"/>
              </a:lnSpc>
              <a:buNone/>
            </a:pPr>
            <a:r>
              <a:rPr lang="en-US" sz="2679" b="1" dirty="0">
                <a:solidFill>
                  <a:srgbClr val="4A4A45"/>
                </a:solidFill>
                <a:latin typeface="Lato" pitchFamily="34" charset="0"/>
                <a:ea typeface="Lato" pitchFamily="34" charset="-122"/>
                <a:cs typeface="Lato" pitchFamily="34" charset="-120"/>
              </a:rPr>
              <a:t>2</a:t>
            </a:r>
            <a:endParaRPr lang="en-US" sz="2679" dirty="0"/>
          </a:p>
        </p:txBody>
      </p:sp>
      <p:sp>
        <p:nvSpPr>
          <p:cNvPr id="16" name="Text 12"/>
          <p:cNvSpPr/>
          <p:nvPr/>
        </p:nvSpPr>
        <p:spPr>
          <a:xfrm>
            <a:off x="7867888" y="5160883"/>
            <a:ext cx="2919293"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SGX Password Hashing</a:t>
            </a:r>
            <a:endParaRPr lang="en-US" sz="2233" dirty="0"/>
          </a:p>
        </p:txBody>
      </p:sp>
      <p:sp>
        <p:nvSpPr>
          <p:cNvPr id="17" name="Text 13"/>
          <p:cNvSpPr/>
          <p:nvPr/>
        </p:nvSpPr>
        <p:spPr>
          <a:xfrm>
            <a:off x="7867888" y="5651302"/>
            <a:ext cx="5968722" cy="362903"/>
          </a:xfrm>
          <a:prstGeom prst="rect">
            <a:avLst/>
          </a:prstGeom>
          <a:noFill/>
          <a:ln/>
        </p:spPr>
        <p:txBody>
          <a:bodyPr wrap="non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Initialize Enclave, Hash Password, Seal Data, Store Hash.</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793790" y="821055"/>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Architecture Diagram</a:t>
            </a:r>
            <a:endParaRPr lang="en-US" sz="4465" dirty="0"/>
          </a:p>
        </p:txBody>
      </p:sp>
      <p:pic>
        <p:nvPicPr>
          <p:cNvPr id="5" name="Image 0" descr="preencoded.png"/>
          <p:cNvPicPr>
            <a:picLocks noChangeAspect="1"/>
          </p:cNvPicPr>
          <p:nvPr/>
        </p:nvPicPr>
        <p:blipFill>
          <a:blip r:embed="rId3"/>
          <a:stretch>
            <a:fillRect/>
          </a:stretch>
        </p:blipFill>
        <p:spPr>
          <a:xfrm>
            <a:off x="793790" y="1983462"/>
            <a:ext cx="6351270" cy="3925372"/>
          </a:xfrm>
          <a:prstGeom prst="rect">
            <a:avLst/>
          </a:prstGeom>
        </p:spPr>
      </p:pic>
      <p:sp>
        <p:nvSpPr>
          <p:cNvPr id="6" name="Text 3"/>
          <p:cNvSpPr/>
          <p:nvPr/>
        </p:nvSpPr>
        <p:spPr>
          <a:xfrm>
            <a:off x="793790" y="6192322"/>
            <a:ext cx="3160990"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TDX Full Disk Encryption</a:t>
            </a:r>
            <a:endParaRPr lang="en-US" sz="2233" dirty="0"/>
          </a:p>
        </p:txBody>
      </p:sp>
      <p:sp>
        <p:nvSpPr>
          <p:cNvPr id="7" name="Text 4"/>
          <p:cNvSpPr/>
          <p:nvPr/>
        </p:nvSpPr>
        <p:spPr>
          <a:xfrm>
            <a:off x="793790" y="6682740"/>
            <a:ext cx="6351270"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Key Broker Service (KBS), fde-agent, OVMF, and encrypted guest image.</a:t>
            </a:r>
            <a:endParaRPr lang="en-US" sz="1786" dirty="0"/>
          </a:p>
        </p:txBody>
      </p:sp>
      <p:pic>
        <p:nvPicPr>
          <p:cNvPr id="8" name="Image 1" descr="preencoded.png"/>
          <p:cNvPicPr>
            <a:picLocks noChangeAspect="1"/>
          </p:cNvPicPr>
          <p:nvPr/>
        </p:nvPicPr>
        <p:blipFill>
          <a:blip r:embed="rId4"/>
          <a:stretch>
            <a:fillRect/>
          </a:stretch>
        </p:blipFill>
        <p:spPr>
          <a:xfrm>
            <a:off x="7300221" y="1927146"/>
            <a:ext cx="6536389" cy="4039708"/>
          </a:xfrm>
          <a:prstGeom prst="rect">
            <a:avLst/>
          </a:prstGeom>
        </p:spPr>
      </p:pic>
      <p:sp>
        <p:nvSpPr>
          <p:cNvPr id="9" name="Text 5"/>
          <p:cNvSpPr/>
          <p:nvPr/>
        </p:nvSpPr>
        <p:spPr>
          <a:xfrm>
            <a:off x="7485221" y="6192322"/>
            <a:ext cx="2919293"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SGX Password Hashing</a:t>
            </a:r>
            <a:endParaRPr lang="en-US" sz="2233" dirty="0"/>
          </a:p>
        </p:txBody>
      </p:sp>
      <p:sp>
        <p:nvSpPr>
          <p:cNvPr id="10" name="Text 6"/>
          <p:cNvSpPr/>
          <p:nvPr/>
        </p:nvSpPr>
        <p:spPr>
          <a:xfrm>
            <a:off x="7485221" y="6682740"/>
            <a:ext cx="6351389"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SGX enclave, PBKDF2 hashing, data sealing, and region-based access.</a:t>
            </a:r>
            <a:endParaRPr lang="en-US" sz="1786" dirty="0"/>
          </a:p>
        </p:txBody>
      </p:sp>
      <p:pic>
        <p:nvPicPr>
          <p:cNvPr id="13" name="Picture 12">
            <a:extLst>
              <a:ext uri="{FF2B5EF4-FFF2-40B4-BE49-F238E27FC236}">
                <a16:creationId xmlns:a16="http://schemas.microsoft.com/office/drawing/2014/main" id="{77EE77D3-5F19-CD1F-B07E-694E8C444270}"/>
              </a:ext>
            </a:extLst>
          </p:cNvPr>
          <p:cNvPicPr>
            <a:picLocks noChangeAspect="1"/>
          </p:cNvPicPr>
          <p:nvPr/>
        </p:nvPicPr>
        <p:blipFill>
          <a:blip r:embed="rId5"/>
          <a:stretch>
            <a:fillRect/>
          </a:stretch>
        </p:blipFill>
        <p:spPr>
          <a:xfrm>
            <a:off x="793790" y="1927146"/>
            <a:ext cx="5670590" cy="4096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51390" y="1232416"/>
            <a:ext cx="5670590"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Technology Used</a:t>
            </a:r>
            <a:endParaRPr lang="en-US" sz="4465" dirty="0"/>
          </a:p>
        </p:txBody>
      </p:sp>
      <p:pic>
        <p:nvPicPr>
          <p:cNvPr id="6" name="Image 1" descr="preencoded.png"/>
          <p:cNvPicPr>
            <a:picLocks noChangeAspect="1"/>
          </p:cNvPicPr>
          <p:nvPr/>
        </p:nvPicPr>
        <p:blipFill>
          <a:blip r:embed="rId4"/>
          <a:stretch>
            <a:fillRect/>
          </a:stretch>
        </p:blipFill>
        <p:spPr>
          <a:xfrm>
            <a:off x="4451390" y="2281357"/>
            <a:ext cx="566976" cy="566976"/>
          </a:xfrm>
          <a:prstGeom prst="rect">
            <a:avLst/>
          </a:prstGeom>
        </p:spPr>
      </p:pic>
      <p:sp>
        <p:nvSpPr>
          <p:cNvPr id="7" name="Text 3"/>
          <p:cNvSpPr/>
          <p:nvPr/>
        </p:nvSpPr>
        <p:spPr>
          <a:xfrm>
            <a:off x="4451390" y="3075146"/>
            <a:ext cx="2835235" cy="36957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Intel</a:t>
            </a:r>
            <a:r>
              <a:rPr lang="en-US" sz="2233" b="1" dirty="0">
                <a:solidFill>
                  <a:srgbClr val="000000"/>
                </a:solidFill>
                <a:latin typeface="Lato" pitchFamily="34" charset="0"/>
                <a:ea typeface="Lato" pitchFamily="34" charset="-122"/>
                <a:cs typeface="Lato" pitchFamily="34" charset="-120"/>
              </a:rPr>
              <a:t>®</a:t>
            </a:r>
            <a:r>
              <a:rPr lang="en-US" sz="2233" b="1" dirty="0">
                <a:solidFill>
                  <a:srgbClr val="4A4A45"/>
                </a:solidFill>
                <a:latin typeface="Lato" pitchFamily="34" charset="0"/>
                <a:ea typeface="Lato" pitchFamily="34" charset="-122"/>
                <a:cs typeface="Lato" pitchFamily="34" charset="-120"/>
              </a:rPr>
              <a:t> Technologies</a:t>
            </a:r>
            <a:endParaRPr lang="en-US" sz="2233" dirty="0"/>
          </a:p>
        </p:txBody>
      </p:sp>
      <p:sp>
        <p:nvSpPr>
          <p:cNvPr id="8" name="Text 4"/>
          <p:cNvSpPr/>
          <p:nvPr/>
        </p:nvSpPr>
        <p:spPr>
          <a:xfrm>
            <a:off x="4451390" y="3580805"/>
            <a:ext cx="4522470"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Trust Domain Extensions (TDX) and Software Guard Extensions (SGX).</a:t>
            </a:r>
            <a:endParaRPr lang="en-US" sz="1786" dirty="0"/>
          </a:p>
        </p:txBody>
      </p:sp>
      <p:pic>
        <p:nvPicPr>
          <p:cNvPr id="9" name="Image 2" descr="preencoded.png"/>
          <p:cNvPicPr>
            <a:picLocks noChangeAspect="1"/>
          </p:cNvPicPr>
          <p:nvPr/>
        </p:nvPicPr>
        <p:blipFill>
          <a:blip r:embed="rId5"/>
          <a:stretch>
            <a:fillRect/>
          </a:stretch>
        </p:blipFill>
        <p:spPr>
          <a:xfrm>
            <a:off x="9314021" y="2281357"/>
            <a:ext cx="566976" cy="566976"/>
          </a:xfrm>
          <a:prstGeom prst="rect">
            <a:avLst/>
          </a:prstGeom>
        </p:spPr>
      </p:pic>
      <p:sp>
        <p:nvSpPr>
          <p:cNvPr id="10" name="Text 5"/>
          <p:cNvSpPr/>
          <p:nvPr/>
        </p:nvSpPr>
        <p:spPr>
          <a:xfrm>
            <a:off x="9314021" y="3075146"/>
            <a:ext cx="2835235"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Ubuntu 22.04</a:t>
            </a:r>
            <a:endParaRPr lang="en-US" sz="2233" dirty="0"/>
          </a:p>
        </p:txBody>
      </p:sp>
      <p:sp>
        <p:nvSpPr>
          <p:cNvPr id="11" name="Text 6"/>
          <p:cNvSpPr/>
          <p:nvPr/>
        </p:nvSpPr>
        <p:spPr>
          <a:xfrm>
            <a:off x="9314021" y="3565565"/>
            <a:ext cx="4522589"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The operating system used for the implementation.</a:t>
            </a:r>
            <a:endParaRPr lang="en-US" sz="1786" dirty="0"/>
          </a:p>
        </p:txBody>
      </p:sp>
      <p:pic>
        <p:nvPicPr>
          <p:cNvPr id="12" name="Image 3" descr="preencoded.png"/>
          <p:cNvPicPr>
            <a:picLocks noChangeAspect="1"/>
          </p:cNvPicPr>
          <p:nvPr/>
        </p:nvPicPr>
        <p:blipFill>
          <a:blip r:embed="rId6"/>
          <a:stretch>
            <a:fillRect/>
          </a:stretch>
        </p:blipFill>
        <p:spPr>
          <a:xfrm>
            <a:off x="4451390" y="4987052"/>
            <a:ext cx="566976" cy="566976"/>
          </a:xfrm>
          <a:prstGeom prst="rect">
            <a:avLst/>
          </a:prstGeom>
        </p:spPr>
      </p:pic>
      <p:sp>
        <p:nvSpPr>
          <p:cNvPr id="13" name="Text 7"/>
          <p:cNvSpPr/>
          <p:nvPr/>
        </p:nvSpPr>
        <p:spPr>
          <a:xfrm>
            <a:off x="4451390" y="5780842"/>
            <a:ext cx="2835235"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PBKDF2 Hashing</a:t>
            </a:r>
            <a:endParaRPr lang="en-US" sz="2233" dirty="0"/>
          </a:p>
        </p:txBody>
      </p:sp>
      <p:sp>
        <p:nvSpPr>
          <p:cNvPr id="14" name="Text 8"/>
          <p:cNvSpPr/>
          <p:nvPr/>
        </p:nvSpPr>
        <p:spPr>
          <a:xfrm>
            <a:off x="4451390" y="6271260"/>
            <a:ext cx="4522470"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The algorithm used for secure password hashing.</a:t>
            </a:r>
            <a:endParaRPr lang="en-US" sz="1786" dirty="0"/>
          </a:p>
        </p:txBody>
      </p:sp>
      <p:pic>
        <p:nvPicPr>
          <p:cNvPr id="15" name="Image 4" descr="preencoded.png"/>
          <p:cNvPicPr>
            <a:picLocks noChangeAspect="1"/>
          </p:cNvPicPr>
          <p:nvPr/>
        </p:nvPicPr>
        <p:blipFill>
          <a:blip r:embed="rId7"/>
          <a:stretch>
            <a:fillRect/>
          </a:stretch>
        </p:blipFill>
        <p:spPr>
          <a:xfrm>
            <a:off x="9314021" y="4987052"/>
            <a:ext cx="566976" cy="566976"/>
          </a:xfrm>
          <a:prstGeom prst="rect">
            <a:avLst/>
          </a:prstGeom>
        </p:spPr>
      </p:pic>
      <p:sp>
        <p:nvSpPr>
          <p:cNvPr id="16" name="Text 9"/>
          <p:cNvSpPr/>
          <p:nvPr/>
        </p:nvSpPr>
        <p:spPr>
          <a:xfrm>
            <a:off x="9314021" y="5780842"/>
            <a:ext cx="2835235" cy="354330"/>
          </a:xfrm>
          <a:prstGeom prst="rect">
            <a:avLst/>
          </a:prstGeom>
          <a:noFill/>
          <a:ln/>
        </p:spPr>
        <p:txBody>
          <a:bodyPr wrap="none" rtlCol="0" anchor="t"/>
          <a:lstStyle/>
          <a:p>
            <a:pPr marL="0" indent="0" algn="l">
              <a:lnSpc>
                <a:spcPts val="2791"/>
              </a:lnSpc>
              <a:buNone/>
            </a:pPr>
            <a:r>
              <a:rPr lang="en-US" sz="2233" b="1" dirty="0">
                <a:solidFill>
                  <a:srgbClr val="4A4A45"/>
                </a:solidFill>
                <a:latin typeface="Lato" pitchFamily="34" charset="0"/>
                <a:ea typeface="Lato" pitchFamily="34" charset="-122"/>
                <a:cs typeface="Lato" pitchFamily="34" charset="-120"/>
              </a:rPr>
              <a:t>Intel SGX SDK</a:t>
            </a:r>
            <a:endParaRPr lang="en-US" sz="2233" dirty="0"/>
          </a:p>
        </p:txBody>
      </p:sp>
      <p:sp>
        <p:nvSpPr>
          <p:cNvPr id="17" name="Text 10"/>
          <p:cNvSpPr/>
          <p:nvPr/>
        </p:nvSpPr>
        <p:spPr>
          <a:xfrm>
            <a:off x="9314021" y="6271260"/>
            <a:ext cx="4522589" cy="725805"/>
          </a:xfrm>
          <a:prstGeom prst="rect">
            <a:avLst/>
          </a:prstGeom>
          <a:noFill/>
          <a:ln/>
        </p:spPr>
        <p:txBody>
          <a:bodyPr wrap="square" rtlCol="0" anchor="t"/>
          <a:lstStyle/>
          <a:p>
            <a:pPr marL="0" indent="0" algn="l">
              <a:lnSpc>
                <a:spcPts val="2858"/>
              </a:lnSpc>
              <a:buNone/>
            </a:pPr>
            <a:r>
              <a:rPr lang="en-US" sz="1786" dirty="0">
                <a:solidFill>
                  <a:srgbClr val="4A4A45"/>
                </a:solidFill>
                <a:latin typeface="Lato" pitchFamily="34" charset="0"/>
                <a:ea typeface="Lato" pitchFamily="34" charset="-122"/>
                <a:cs typeface="Lato" pitchFamily="34" charset="-120"/>
              </a:rPr>
              <a:t>The platform software and development kit used for SGX implementation.</a:t>
            </a:r>
            <a:endParaRPr lang="en-US" sz="1786" dirty="0"/>
          </a:p>
        </p:txBody>
      </p:sp>
      <p:pic>
        <p:nvPicPr>
          <p:cNvPr id="18"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1493751" y="22302"/>
            <a:ext cx="14630400" cy="8229600"/>
          </a:xfrm>
          <a:prstGeom prst="rect">
            <a:avLst/>
          </a:prstGeom>
          <a:solidFill>
            <a:srgbClr val="EFECE6"/>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513541" y="624331"/>
            <a:ext cx="5670590" cy="708779"/>
          </a:xfrm>
          <a:prstGeom prst="rect">
            <a:avLst/>
          </a:prstGeom>
          <a:noFill/>
          <a:ln/>
        </p:spPr>
        <p:txBody>
          <a:bodyPr wrap="none" rtlCol="0" anchor="t"/>
          <a:lstStyle/>
          <a:p>
            <a:pPr marL="0" indent="0">
              <a:lnSpc>
                <a:spcPts val="5581"/>
              </a:lnSpc>
              <a:buNone/>
            </a:pPr>
            <a:r>
              <a:rPr lang="en-IN" sz="4800" dirty="0"/>
              <a:t>Team members and contribution</a:t>
            </a:r>
            <a:endParaRPr lang="en-US" sz="4465" dirty="0"/>
          </a:p>
        </p:txBody>
      </p:sp>
      <p:sp>
        <p:nvSpPr>
          <p:cNvPr id="7" name="Text 3"/>
          <p:cNvSpPr/>
          <p:nvPr/>
        </p:nvSpPr>
        <p:spPr>
          <a:xfrm>
            <a:off x="-1033244" y="5200586"/>
            <a:ext cx="3918501" cy="2949597"/>
          </a:xfrm>
          <a:prstGeom prst="rect">
            <a:avLst/>
          </a:prstGeom>
          <a:noFill/>
          <a:ln/>
        </p:spPr>
        <p:txBody>
          <a:bodyPr wrap="none" rtlCol="0" anchor="t"/>
          <a:lstStyle/>
          <a:p>
            <a:pPr marL="0" indent="0">
              <a:lnSpc>
                <a:spcPts val="2858"/>
              </a:lnSpc>
              <a:buNone/>
            </a:pPr>
            <a:r>
              <a:rPr lang="en-US" u="sng" dirty="0">
                <a:solidFill>
                  <a:srgbClr val="4A4A45"/>
                </a:solidFill>
                <a:latin typeface="Lato" pitchFamily="34" charset="0"/>
                <a:ea typeface="Lato" pitchFamily="34" charset="-122"/>
                <a:cs typeface="Lato" pitchFamily="34" charset="-120"/>
              </a:rPr>
              <a:t>Team Leader</a:t>
            </a:r>
            <a:r>
              <a:rPr lang="en-US" dirty="0">
                <a:solidFill>
                  <a:srgbClr val="4A4A45"/>
                </a:solidFill>
                <a:latin typeface="Lato" pitchFamily="34" charset="0"/>
                <a:ea typeface="Lato" pitchFamily="34" charset="-122"/>
                <a:cs typeface="Lato" pitchFamily="34" charset="-120"/>
              </a:rPr>
              <a:t>: </a:t>
            </a:r>
          </a:p>
          <a:p>
            <a:pPr marL="0" indent="0">
              <a:buNone/>
            </a:pPr>
            <a:r>
              <a:rPr lang="en-US" b="1" dirty="0">
                <a:solidFill>
                  <a:srgbClr val="4A4A45"/>
                </a:solidFill>
                <a:latin typeface="Lato" pitchFamily="34" charset="0"/>
                <a:ea typeface="Lato" pitchFamily="34" charset="-122"/>
                <a:cs typeface="Lato" pitchFamily="34" charset="-120"/>
              </a:rPr>
              <a:t>Sridatri Sen.</a:t>
            </a:r>
          </a:p>
          <a:p>
            <a:pPr marL="0" indent="0">
              <a:buNone/>
            </a:pPr>
            <a:r>
              <a:rPr lang="en-US" sz="1500" u="sng" dirty="0">
                <a:solidFill>
                  <a:srgbClr val="4A4A45"/>
                </a:solidFill>
                <a:latin typeface="Lato" pitchFamily="34" charset="0"/>
                <a:ea typeface="Lato" pitchFamily="34" charset="-122"/>
                <a:cs typeface="Lato" pitchFamily="34" charset="-120"/>
              </a:rPr>
              <a:t>Role</a:t>
            </a:r>
            <a:r>
              <a:rPr lang="en-US" sz="800" dirty="0">
                <a:solidFill>
                  <a:srgbClr val="4A4A45"/>
                </a:solidFill>
                <a:latin typeface="Lato" pitchFamily="34" charset="0"/>
                <a:ea typeface="Lato" pitchFamily="34" charset="-122"/>
                <a:cs typeface="Lato" pitchFamily="34" charset="-120"/>
              </a:rPr>
              <a:t>: </a:t>
            </a:r>
            <a:r>
              <a:rPr lang="en-US" sz="1400" dirty="0"/>
              <a:t>Specialized in the development and</a:t>
            </a:r>
          </a:p>
          <a:p>
            <a:pPr marL="0" indent="0">
              <a:buNone/>
            </a:pPr>
            <a:r>
              <a:rPr lang="en-US" sz="1400" dirty="0"/>
              <a:t> implementation of the SGX technology </a:t>
            </a:r>
          </a:p>
          <a:p>
            <a:pPr marL="0" indent="0">
              <a:buNone/>
            </a:pPr>
            <a:r>
              <a:rPr lang="en-US" sz="1400" dirty="0"/>
              <a:t>and was responsible for creating secure</a:t>
            </a:r>
          </a:p>
          <a:p>
            <a:pPr marL="0" indent="0">
              <a:buNone/>
            </a:pPr>
            <a:r>
              <a:rPr lang="en-US" sz="1400" dirty="0"/>
              <a:t> enclaves writing the necessary code to</a:t>
            </a:r>
          </a:p>
          <a:p>
            <a:pPr marL="0" indent="0">
              <a:buNone/>
            </a:pPr>
            <a:r>
              <a:rPr lang="en-US" sz="1400" dirty="0"/>
              <a:t> protect sensitive information,</a:t>
            </a:r>
          </a:p>
          <a:p>
            <a:pPr marL="0" indent="0">
              <a:buNone/>
            </a:pPr>
            <a:r>
              <a:rPr lang="en-US" sz="1400" dirty="0"/>
              <a:t> and ensuring that the data</a:t>
            </a:r>
          </a:p>
          <a:p>
            <a:pPr marL="0" indent="0">
              <a:buNone/>
            </a:pPr>
            <a:r>
              <a:rPr lang="en-US" sz="1400" dirty="0"/>
              <a:t> within these enclaves was</a:t>
            </a:r>
          </a:p>
          <a:p>
            <a:pPr marL="0" indent="0">
              <a:buNone/>
            </a:pPr>
            <a:r>
              <a:rPr lang="en-US" sz="1400" dirty="0"/>
              <a:t> securely processed and stored.</a:t>
            </a:r>
            <a:endParaRPr lang="en-US" sz="1400" dirty="0">
              <a:solidFill>
                <a:srgbClr val="4A4A45"/>
              </a:solidFill>
              <a:latin typeface="Lato" pitchFamily="34" charset="0"/>
              <a:ea typeface="Lato" pitchFamily="34" charset="-122"/>
              <a:cs typeface="Lato" pitchFamily="34" charset="-120"/>
            </a:endParaRPr>
          </a:p>
        </p:txBody>
      </p:sp>
      <p:pic>
        <p:nvPicPr>
          <p:cNvPr id="10" name="Picture 9">
            <a:extLst>
              <a:ext uri="{FF2B5EF4-FFF2-40B4-BE49-F238E27FC236}">
                <a16:creationId xmlns:a16="http://schemas.microsoft.com/office/drawing/2014/main" id="{2B811E2A-4A41-DFF0-9944-2D5FD6C1E92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44001" y="2185639"/>
            <a:ext cx="5486399" cy="3500422"/>
          </a:xfrm>
          <a:prstGeom prst="rect">
            <a:avLst/>
          </a:prstGeom>
        </p:spPr>
      </p:pic>
      <p:sp>
        <p:nvSpPr>
          <p:cNvPr id="12" name="TextBox 11">
            <a:extLst>
              <a:ext uri="{FF2B5EF4-FFF2-40B4-BE49-F238E27FC236}">
                <a16:creationId xmlns:a16="http://schemas.microsoft.com/office/drawing/2014/main" id="{5C36F301-8F38-4D19-4BAA-6B66F4DC5CB0}"/>
              </a:ext>
            </a:extLst>
          </p:cNvPr>
          <p:cNvSpPr txBox="1"/>
          <p:nvPr/>
        </p:nvSpPr>
        <p:spPr>
          <a:xfrm>
            <a:off x="2556495" y="5287861"/>
            <a:ext cx="2806482" cy="2862322"/>
          </a:xfrm>
          <a:prstGeom prst="rect">
            <a:avLst/>
          </a:prstGeom>
          <a:noFill/>
        </p:spPr>
        <p:txBody>
          <a:bodyPr wrap="square" rtlCol="0">
            <a:spAutoFit/>
          </a:bodyPr>
          <a:lstStyle/>
          <a:p>
            <a:r>
              <a:rPr lang="en-US" u="sng" dirty="0"/>
              <a:t>Team Member 2</a:t>
            </a:r>
            <a:r>
              <a:rPr lang="en-US" dirty="0"/>
              <a:t>:</a:t>
            </a:r>
          </a:p>
          <a:p>
            <a:r>
              <a:rPr lang="en-US" b="1" dirty="0"/>
              <a:t> Romit Kumar Pal</a:t>
            </a:r>
          </a:p>
          <a:p>
            <a:r>
              <a:rPr lang="en-US" u="sng" dirty="0"/>
              <a:t>Role</a:t>
            </a:r>
            <a:r>
              <a:rPr lang="en-US" b="1" dirty="0"/>
              <a:t>: </a:t>
            </a:r>
            <a:r>
              <a:rPr lang="en-US" sz="1400" dirty="0"/>
              <a:t>Focused on the overall project coordination and integration of SGX (Software Guard Extensions) and TDX (Trust Domain Extensions) into the password protection system. You ensured that the project's objectives were met, managed timelines, and facilitated effective communication among team members.</a:t>
            </a:r>
            <a:endParaRPr lang="en-IN" sz="1400" b="1" dirty="0"/>
          </a:p>
        </p:txBody>
      </p:sp>
      <p:sp>
        <p:nvSpPr>
          <p:cNvPr id="13" name="TextBox 12">
            <a:extLst>
              <a:ext uri="{FF2B5EF4-FFF2-40B4-BE49-F238E27FC236}">
                <a16:creationId xmlns:a16="http://schemas.microsoft.com/office/drawing/2014/main" id="{74226B6F-3B68-CFB5-3B03-DB23B78104E1}"/>
              </a:ext>
            </a:extLst>
          </p:cNvPr>
          <p:cNvSpPr txBox="1"/>
          <p:nvPr/>
        </p:nvSpPr>
        <p:spPr>
          <a:xfrm>
            <a:off x="5731955" y="5431297"/>
            <a:ext cx="3412046" cy="2431435"/>
          </a:xfrm>
          <a:prstGeom prst="rect">
            <a:avLst/>
          </a:prstGeom>
          <a:noFill/>
        </p:spPr>
        <p:txBody>
          <a:bodyPr wrap="square" rtlCol="0">
            <a:spAutoFit/>
          </a:bodyPr>
          <a:lstStyle/>
          <a:p>
            <a:r>
              <a:rPr lang="en-US" u="sng" dirty="0"/>
              <a:t>Team member 3</a:t>
            </a:r>
            <a:r>
              <a:rPr lang="en-US" dirty="0"/>
              <a:t>: </a:t>
            </a:r>
          </a:p>
          <a:p>
            <a:r>
              <a:rPr lang="en-US" b="1" dirty="0"/>
              <a:t>Shivam Singh</a:t>
            </a:r>
          </a:p>
          <a:p>
            <a:r>
              <a:rPr lang="en-US" sz="1500" u="sng" dirty="0"/>
              <a:t>Role</a:t>
            </a:r>
            <a:r>
              <a:rPr lang="en-US" dirty="0"/>
              <a:t>: </a:t>
            </a:r>
            <a:r>
              <a:rPr lang="en-US" sz="1400" dirty="0"/>
              <a:t>Worked on the TDX aspect of the project, focusing on enhancing the security of virtualized environments. They integrated TDX features to protect virtual machines, ensuring that the password protection system could operate securely in a virtualized infrastructure, thus providing an additional layer of security.</a:t>
            </a:r>
            <a:endParaRPr lang="en-IN" sz="1400" dirty="0"/>
          </a:p>
        </p:txBody>
      </p:sp>
      <p:pic>
        <p:nvPicPr>
          <p:cNvPr id="15" name="Picture 14">
            <a:extLst>
              <a:ext uri="{FF2B5EF4-FFF2-40B4-BE49-F238E27FC236}">
                <a16:creationId xmlns:a16="http://schemas.microsoft.com/office/drawing/2014/main" id="{7756BF70-7B64-52BF-60D5-E9EC1325F655}"/>
              </a:ext>
            </a:extLst>
          </p:cNvPr>
          <p:cNvPicPr>
            <a:picLocks noChangeAspect="1"/>
          </p:cNvPicPr>
          <p:nvPr/>
        </p:nvPicPr>
        <p:blipFill>
          <a:blip r:embed="rId6"/>
          <a:stretch>
            <a:fillRect/>
          </a:stretch>
        </p:blipFill>
        <p:spPr>
          <a:xfrm>
            <a:off x="2600557" y="2266661"/>
            <a:ext cx="2452102" cy="2452224"/>
          </a:xfrm>
          <a:prstGeom prst="rect">
            <a:avLst/>
          </a:prstGeom>
        </p:spPr>
      </p:pic>
      <p:pic>
        <p:nvPicPr>
          <p:cNvPr id="17" name="Picture 16">
            <a:extLst>
              <a:ext uri="{FF2B5EF4-FFF2-40B4-BE49-F238E27FC236}">
                <a16:creationId xmlns:a16="http://schemas.microsoft.com/office/drawing/2014/main" id="{2FCCADB1-0F6D-5736-2807-9F3FB8334BF3}"/>
              </a:ext>
            </a:extLst>
          </p:cNvPr>
          <p:cNvPicPr>
            <a:picLocks noChangeAspect="1"/>
          </p:cNvPicPr>
          <p:nvPr/>
        </p:nvPicPr>
        <p:blipFill>
          <a:blip r:embed="rId7"/>
          <a:stretch>
            <a:fillRect/>
          </a:stretch>
        </p:blipFill>
        <p:spPr>
          <a:xfrm>
            <a:off x="-1138411" y="2266661"/>
            <a:ext cx="2600556" cy="2452224"/>
          </a:xfrm>
          <a:prstGeom prst="rect">
            <a:avLst/>
          </a:prstGeom>
        </p:spPr>
      </p:pic>
      <p:pic>
        <p:nvPicPr>
          <p:cNvPr id="19" name="Picture 18">
            <a:extLst>
              <a:ext uri="{FF2B5EF4-FFF2-40B4-BE49-F238E27FC236}">
                <a16:creationId xmlns:a16="http://schemas.microsoft.com/office/drawing/2014/main" id="{852CE85C-B0B1-F3E0-57FF-B7419D4471AA}"/>
              </a:ext>
            </a:extLst>
          </p:cNvPr>
          <p:cNvPicPr>
            <a:picLocks noChangeAspect="1"/>
          </p:cNvPicPr>
          <p:nvPr/>
        </p:nvPicPr>
        <p:blipFill>
          <a:blip r:embed="rId8"/>
          <a:stretch>
            <a:fillRect/>
          </a:stretch>
        </p:blipFill>
        <p:spPr>
          <a:xfrm>
            <a:off x="5934596" y="2266661"/>
            <a:ext cx="2327466" cy="24267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1892" y="2830711"/>
            <a:ext cx="4930616" cy="2568059"/>
          </a:xfrm>
          <a:prstGeom prst="rect">
            <a:avLst/>
          </a:prstGeom>
        </p:spPr>
      </p:pic>
      <p:sp>
        <p:nvSpPr>
          <p:cNvPr id="6" name="Text 2"/>
          <p:cNvSpPr/>
          <p:nvPr/>
        </p:nvSpPr>
        <p:spPr>
          <a:xfrm>
            <a:off x="777954" y="612458"/>
            <a:ext cx="5557480" cy="694730"/>
          </a:xfrm>
          <a:prstGeom prst="rect">
            <a:avLst/>
          </a:prstGeom>
          <a:noFill/>
          <a:ln/>
        </p:spPr>
        <p:txBody>
          <a:bodyPr wrap="none" rtlCol="0" anchor="t"/>
          <a:lstStyle/>
          <a:p>
            <a:pPr marL="0" indent="0">
              <a:lnSpc>
                <a:spcPts val="5470"/>
              </a:lnSpc>
              <a:buNone/>
            </a:pPr>
            <a:r>
              <a:rPr lang="en-US" sz="4376" b="1" dirty="0">
                <a:solidFill>
                  <a:srgbClr val="282824"/>
                </a:solidFill>
                <a:latin typeface="Lato" pitchFamily="34" charset="0"/>
                <a:ea typeface="Lato" pitchFamily="34" charset="-122"/>
                <a:cs typeface="Lato" pitchFamily="34" charset="-120"/>
              </a:rPr>
              <a:t>Conclusion</a:t>
            </a:r>
            <a:endParaRPr lang="en-US" sz="4376" dirty="0"/>
          </a:p>
        </p:txBody>
      </p:sp>
      <p:pic>
        <p:nvPicPr>
          <p:cNvPr id="7" name="Image 2" descr="preencoded.png"/>
          <p:cNvPicPr>
            <a:picLocks noChangeAspect="1"/>
          </p:cNvPicPr>
          <p:nvPr/>
        </p:nvPicPr>
        <p:blipFill>
          <a:blip r:embed="rId5"/>
          <a:stretch>
            <a:fillRect/>
          </a:stretch>
        </p:blipFill>
        <p:spPr>
          <a:xfrm>
            <a:off x="777954" y="1640562"/>
            <a:ext cx="1111448" cy="1992154"/>
          </a:xfrm>
          <a:prstGeom prst="rect">
            <a:avLst/>
          </a:prstGeom>
        </p:spPr>
      </p:pic>
      <p:sp>
        <p:nvSpPr>
          <p:cNvPr id="8" name="Text 3"/>
          <p:cNvSpPr/>
          <p:nvPr/>
        </p:nvSpPr>
        <p:spPr>
          <a:xfrm>
            <a:off x="2222778" y="1862852"/>
            <a:ext cx="3098602" cy="347305"/>
          </a:xfrm>
          <a:prstGeom prst="rect">
            <a:avLst/>
          </a:prstGeom>
          <a:noFill/>
          <a:ln/>
        </p:spPr>
        <p:txBody>
          <a:bodyPr wrap="none" rtlCol="0" anchor="t"/>
          <a:lstStyle/>
          <a:p>
            <a:pPr marL="0" indent="0" algn="l">
              <a:lnSpc>
                <a:spcPts val="2735"/>
              </a:lnSpc>
              <a:buNone/>
            </a:pPr>
            <a:r>
              <a:rPr lang="en-US" sz="2188" b="1" dirty="0">
                <a:solidFill>
                  <a:srgbClr val="4A4A45"/>
                </a:solidFill>
                <a:latin typeface="Lato" pitchFamily="34" charset="0"/>
                <a:ea typeface="Lato" pitchFamily="34" charset="-122"/>
                <a:cs typeface="Lato" pitchFamily="34" charset="-120"/>
              </a:rPr>
              <a:t>TDX Full Disk Encryption</a:t>
            </a:r>
            <a:endParaRPr lang="en-US" sz="2188" dirty="0"/>
          </a:p>
        </p:txBody>
      </p:sp>
      <p:sp>
        <p:nvSpPr>
          <p:cNvPr id="9" name="Text 4"/>
          <p:cNvSpPr/>
          <p:nvPr/>
        </p:nvSpPr>
        <p:spPr>
          <a:xfrm>
            <a:off x="2222778" y="2343507"/>
            <a:ext cx="6143268" cy="1066919"/>
          </a:xfrm>
          <a:prstGeom prst="rect">
            <a:avLst/>
          </a:prstGeom>
          <a:noFill/>
          <a:ln/>
        </p:spPr>
        <p:txBody>
          <a:bodyPr wrap="square" rtlCol="0" anchor="t"/>
          <a:lstStyle/>
          <a:p>
            <a:pPr marL="0" indent="0" algn="l">
              <a:lnSpc>
                <a:spcPts val="2801"/>
              </a:lnSpc>
              <a:buNone/>
            </a:pPr>
            <a:r>
              <a:rPr lang="en-US" sz="1750" dirty="0">
                <a:solidFill>
                  <a:srgbClr val="4A4A45"/>
                </a:solidFill>
                <a:latin typeface="Lato" pitchFamily="34" charset="0"/>
                <a:ea typeface="Lato" pitchFamily="34" charset="-122"/>
                <a:cs typeface="Lato" pitchFamily="34" charset="-120"/>
              </a:rPr>
              <a:t>Provides robust security for data at rest through full disk encryption, ensuring data is only accessible by authorized entities.</a:t>
            </a:r>
            <a:endParaRPr lang="en-US" sz="1750" dirty="0"/>
          </a:p>
        </p:txBody>
      </p:sp>
      <p:pic>
        <p:nvPicPr>
          <p:cNvPr id="10" name="Image 3" descr="preencoded.png"/>
          <p:cNvPicPr>
            <a:picLocks noChangeAspect="1"/>
          </p:cNvPicPr>
          <p:nvPr/>
        </p:nvPicPr>
        <p:blipFill>
          <a:blip r:embed="rId6"/>
          <a:stretch>
            <a:fillRect/>
          </a:stretch>
        </p:blipFill>
        <p:spPr>
          <a:xfrm>
            <a:off x="777954" y="3632716"/>
            <a:ext cx="1111448" cy="1992154"/>
          </a:xfrm>
          <a:prstGeom prst="rect">
            <a:avLst/>
          </a:prstGeom>
        </p:spPr>
      </p:pic>
      <p:sp>
        <p:nvSpPr>
          <p:cNvPr id="11" name="Text 5"/>
          <p:cNvSpPr/>
          <p:nvPr/>
        </p:nvSpPr>
        <p:spPr>
          <a:xfrm>
            <a:off x="2222778" y="3855006"/>
            <a:ext cx="2861667" cy="347305"/>
          </a:xfrm>
          <a:prstGeom prst="rect">
            <a:avLst/>
          </a:prstGeom>
          <a:noFill/>
          <a:ln/>
        </p:spPr>
        <p:txBody>
          <a:bodyPr wrap="none" rtlCol="0" anchor="t"/>
          <a:lstStyle/>
          <a:p>
            <a:pPr marL="0" indent="0" algn="l">
              <a:lnSpc>
                <a:spcPts val="2735"/>
              </a:lnSpc>
              <a:buNone/>
            </a:pPr>
            <a:r>
              <a:rPr lang="en-US" sz="2188" b="1" dirty="0">
                <a:solidFill>
                  <a:srgbClr val="4A4A45"/>
                </a:solidFill>
                <a:latin typeface="Lato" pitchFamily="34" charset="0"/>
                <a:ea typeface="Lato" pitchFamily="34" charset="-122"/>
                <a:cs typeface="Lato" pitchFamily="34" charset="-120"/>
              </a:rPr>
              <a:t>SGX Password Hashing</a:t>
            </a:r>
            <a:endParaRPr lang="en-US" sz="2188" dirty="0"/>
          </a:p>
        </p:txBody>
      </p:sp>
      <p:sp>
        <p:nvSpPr>
          <p:cNvPr id="12" name="Text 6"/>
          <p:cNvSpPr/>
          <p:nvPr/>
        </p:nvSpPr>
        <p:spPr>
          <a:xfrm>
            <a:off x="2222778" y="4335661"/>
            <a:ext cx="6143268" cy="1066919"/>
          </a:xfrm>
          <a:prstGeom prst="rect">
            <a:avLst/>
          </a:prstGeom>
          <a:noFill/>
          <a:ln/>
        </p:spPr>
        <p:txBody>
          <a:bodyPr wrap="square" rtlCol="0" anchor="t"/>
          <a:lstStyle/>
          <a:p>
            <a:pPr marL="0" indent="0" algn="l">
              <a:lnSpc>
                <a:spcPts val="2801"/>
              </a:lnSpc>
              <a:buNone/>
            </a:pPr>
            <a:r>
              <a:rPr lang="en-US" sz="1750" dirty="0">
                <a:solidFill>
                  <a:srgbClr val="4A4A45"/>
                </a:solidFill>
                <a:latin typeface="Lato" pitchFamily="34" charset="0"/>
                <a:ea typeface="Lato" pitchFamily="34" charset="-122"/>
                <a:cs typeface="Lato" pitchFamily="34" charset="-120"/>
              </a:rPr>
              <a:t>Enhances password security by leveraging SGX enclaves, protecting password hashes from being compromised, even if the database is breached.</a:t>
            </a:r>
            <a:endParaRPr lang="en-US" sz="1750" dirty="0"/>
          </a:p>
        </p:txBody>
      </p:sp>
      <p:pic>
        <p:nvPicPr>
          <p:cNvPr id="13" name="Image 4" descr="preencoded.png"/>
          <p:cNvPicPr>
            <a:picLocks noChangeAspect="1"/>
          </p:cNvPicPr>
          <p:nvPr/>
        </p:nvPicPr>
        <p:blipFill>
          <a:blip r:embed="rId7"/>
          <a:stretch>
            <a:fillRect/>
          </a:stretch>
        </p:blipFill>
        <p:spPr>
          <a:xfrm>
            <a:off x="777954" y="5624870"/>
            <a:ext cx="1111448" cy="1992154"/>
          </a:xfrm>
          <a:prstGeom prst="rect">
            <a:avLst/>
          </a:prstGeom>
        </p:spPr>
      </p:pic>
      <p:sp>
        <p:nvSpPr>
          <p:cNvPr id="14" name="Text 7"/>
          <p:cNvSpPr/>
          <p:nvPr/>
        </p:nvSpPr>
        <p:spPr>
          <a:xfrm>
            <a:off x="2222778" y="5847159"/>
            <a:ext cx="2778681" cy="347305"/>
          </a:xfrm>
          <a:prstGeom prst="rect">
            <a:avLst/>
          </a:prstGeom>
          <a:noFill/>
          <a:ln/>
        </p:spPr>
        <p:txBody>
          <a:bodyPr wrap="none" rtlCol="0" anchor="t"/>
          <a:lstStyle/>
          <a:p>
            <a:pPr marL="0" indent="0" algn="l">
              <a:lnSpc>
                <a:spcPts val="2735"/>
              </a:lnSpc>
              <a:buNone/>
            </a:pPr>
            <a:r>
              <a:rPr lang="en-US" sz="2188" b="1" dirty="0">
                <a:solidFill>
                  <a:srgbClr val="4A4A45"/>
                </a:solidFill>
                <a:latin typeface="Lato" pitchFamily="34" charset="0"/>
                <a:ea typeface="Lato" pitchFamily="34" charset="-122"/>
                <a:cs typeface="Lato" pitchFamily="34" charset="-120"/>
              </a:rPr>
              <a:t>Overall</a:t>
            </a:r>
            <a:endParaRPr lang="en-US" sz="2188" dirty="0"/>
          </a:p>
        </p:txBody>
      </p:sp>
      <p:sp>
        <p:nvSpPr>
          <p:cNvPr id="15" name="Text 8"/>
          <p:cNvSpPr/>
          <p:nvPr/>
        </p:nvSpPr>
        <p:spPr>
          <a:xfrm>
            <a:off x="2222778" y="6327815"/>
            <a:ext cx="6143268" cy="1066919"/>
          </a:xfrm>
          <a:prstGeom prst="rect">
            <a:avLst/>
          </a:prstGeom>
          <a:noFill/>
          <a:ln/>
        </p:spPr>
        <p:txBody>
          <a:bodyPr wrap="square" rtlCol="0" anchor="t"/>
          <a:lstStyle/>
          <a:p>
            <a:pPr marL="0" indent="0" algn="l">
              <a:lnSpc>
                <a:spcPts val="2801"/>
              </a:lnSpc>
              <a:buNone/>
            </a:pPr>
            <a:r>
              <a:rPr lang="en-US" sz="1750" dirty="0">
                <a:solidFill>
                  <a:srgbClr val="4A4A45"/>
                </a:solidFill>
                <a:latin typeface="Lato" pitchFamily="34" charset="0"/>
                <a:ea typeface="Lato" pitchFamily="34" charset="-122"/>
                <a:cs typeface="Lato" pitchFamily="34" charset="-120"/>
              </a:rPr>
              <a:t>These solutions leverage Intel technologies to enhance data security, ensuring sensitive information remains protected against unauthorized access and attacks.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571</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Helvetica</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ROMIT PAL</cp:lastModifiedBy>
  <cp:revision>2</cp:revision>
  <dcterms:created xsi:type="dcterms:W3CDTF">2024-07-14T14:10:17Z</dcterms:created>
  <dcterms:modified xsi:type="dcterms:W3CDTF">2024-07-15T17:16:29Z</dcterms:modified>
</cp:coreProperties>
</file>